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4"/>
  </p:notesMasterIdLst>
  <p:sldIdLst>
    <p:sldId id="260" r:id="rId2"/>
    <p:sldId id="313" r:id="rId3"/>
    <p:sldId id="314" r:id="rId4"/>
    <p:sldId id="315" r:id="rId5"/>
    <p:sldId id="317" r:id="rId6"/>
    <p:sldId id="316" r:id="rId7"/>
    <p:sldId id="329" r:id="rId8"/>
    <p:sldId id="323" r:id="rId9"/>
    <p:sldId id="320" r:id="rId10"/>
    <p:sldId id="321" r:id="rId11"/>
    <p:sldId id="300" r:id="rId12"/>
    <p:sldId id="301" r:id="rId13"/>
    <p:sldId id="302" r:id="rId14"/>
    <p:sldId id="331" r:id="rId15"/>
    <p:sldId id="330" r:id="rId16"/>
    <p:sldId id="304" r:id="rId17"/>
    <p:sldId id="305" r:id="rId18"/>
    <p:sldId id="306" r:id="rId19"/>
    <p:sldId id="307" r:id="rId20"/>
    <p:sldId id="324" r:id="rId21"/>
    <p:sldId id="312" r:id="rId22"/>
    <p:sldId id="339" r:id="rId23"/>
    <p:sldId id="340" r:id="rId24"/>
    <p:sldId id="322" r:id="rId25"/>
    <p:sldId id="326" r:id="rId26"/>
    <p:sldId id="327" r:id="rId27"/>
    <p:sldId id="328" r:id="rId28"/>
    <p:sldId id="337" r:id="rId29"/>
    <p:sldId id="338" r:id="rId30"/>
    <p:sldId id="292" r:id="rId31"/>
    <p:sldId id="262" r:id="rId32"/>
    <p:sldId id="263" r:id="rId33"/>
    <p:sldId id="264" r:id="rId34"/>
    <p:sldId id="334" r:id="rId35"/>
    <p:sldId id="332" r:id="rId36"/>
    <p:sldId id="333" r:id="rId37"/>
    <p:sldId id="268" r:id="rId38"/>
    <p:sldId id="271" r:id="rId39"/>
    <p:sldId id="276" r:id="rId40"/>
    <p:sldId id="341" r:id="rId41"/>
    <p:sldId id="336" r:id="rId42"/>
    <p:sldId id="288" r:id="rId4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71" autoAdjust="0"/>
  </p:normalViewPr>
  <p:slideViewPr>
    <p:cSldViewPr>
      <p:cViewPr>
        <p:scale>
          <a:sx n="70" d="100"/>
          <a:sy n="70" d="100"/>
        </p:scale>
        <p:origin x="-116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6D99E-C6D5-4E37-998F-434449DFD517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4919-15E4-4E35-BCA7-8B3F16CCD6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5B1D7-BD12-436D-91B8-4E9339709C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E411E-4E60-415A-84F9-EF5C601A334D}" type="slidenum">
              <a:rPr lang="uk-UA" smtClean="0"/>
              <a:pPr>
                <a:defRPr/>
              </a:pPr>
              <a:t>40</a:t>
            </a:fld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DC2E9-0CF6-48BF-9D32-00C66A523A9C}" type="slidenum">
              <a:rPr lang="uk-UA" smtClean="0"/>
              <a:pPr/>
              <a:t>41</a:t>
            </a:fld>
            <a:endParaRPr lang="uk-UA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948B4-9A84-4BDD-8558-24D1CF0EFAAD}" type="slidenum">
              <a:rPr lang="uk-UA" smtClean="0"/>
              <a:pPr/>
              <a:t>42</a:t>
            </a:fld>
            <a:endParaRPr lang="uk-UA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5B1D7-BD12-436D-91B8-4E9339709C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B537A-E712-4570-88F2-88F71EF02D7B}" type="slidenum">
              <a:rPr lang="uk-UA" smtClean="0"/>
              <a:pPr/>
              <a:t>33</a:t>
            </a:fld>
            <a:endParaRPr lang="uk-UA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5B1D7-BD12-436D-91B8-4E9339709C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These are SoftServe’s three solution offerings.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E411E-4E60-415A-84F9-EF5C601A334D}" type="slidenum">
              <a:rPr lang="uk-UA" smtClean="0"/>
              <a:pPr>
                <a:defRPr/>
              </a:pPr>
              <a:t>35</a:t>
            </a:fld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These are SoftServe’s three solution offerings.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E411E-4E60-415A-84F9-EF5C601A334D}" type="slidenum">
              <a:rPr lang="uk-UA" smtClean="0"/>
              <a:pPr>
                <a:defRPr/>
              </a:pPr>
              <a:t>36</a:t>
            </a:fld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E411E-4E60-415A-84F9-EF5C601A334D}" type="slidenum">
              <a:rPr lang="uk-UA" smtClean="0"/>
              <a:pPr>
                <a:defRPr/>
              </a:pPr>
              <a:t>37</a:t>
            </a:fld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E411E-4E60-415A-84F9-EF5C601A334D}" type="slidenum">
              <a:rPr lang="uk-UA" smtClean="0"/>
              <a:pPr>
                <a:defRPr/>
              </a:pPr>
              <a:t>38</a:t>
            </a:fld>
            <a:endParaRPr 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E411E-4E60-415A-84F9-EF5C601A334D}" type="slidenum">
              <a:rPr lang="uk-UA" smtClean="0"/>
              <a:pPr>
                <a:defRPr/>
              </a:pPr>
              <a:t>39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3805B254-F9CB-41C5-B120-F4B38BF22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softserve-logo-white-for-blu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1"/>
            <a:ext cx="3260034" cy="914400"/>
          </a:xfrm>
          <a:prstGeom prst="rect">
            <a:avLst/>
          </a:prstGeom>
        </p:spPr>
      </p:pic>
      <p:pic>
        <p:nvPicPr>
          <p:cNvPr id="9" name="Picture 8" descr="GettyImages_9806489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5245"/>
            <a:ext cx="2058299" cy="14478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152400"/>
            <a:ext cx="9144000" cy="6553200"/>
            <a:chOff x="0" y="152400"/>
            <a:chExt cx="9144000" cy="6553200"/>
          </a:xfrm>
        </p:grpSpPr>
        <p:sp>
          <p:nvSpPr>
            <p:cNvPr id="11" name="Rectangle 10"/>
            <p:cNvSpPr/>
            <p:nvPr/>
          </p:nvSpPr>
          <p:spPr>
            <a:xfrm>
              <a:off x="0" y="228600"/>
              <a:ext cx="152400" cy="632460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52400"/>
              <a:ext cx="533400" cy="65532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381500" y="-876301"/>
              <a:ext cx="380999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62400"/>
            <a:ext cx="7772400" cy="4445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228600"/>
            <a:ext cx="152400" cy="63246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6200" y="152400"/>
            <a:ext cx="533400" cy="6553200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4381500" y="-876301"/>
            <a:ext cx="380999" cy="9144000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oftserve logo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6324600"/>
            <a:ext cx="14287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1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D19-93A4-45AB-9AB4-151D3539CCFC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oftserve logo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6324600"/>
            <a:ext cx="14287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3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D19-93A4-45AB-9AB4-151D3539CCFC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7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D19-93A4-45AB-9AB4-151D3539CCFC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86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D19-93A4-45AB-9AB4-151D3539CCFC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6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D19-93A4-45AB-9AB4-151D3539CCFC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0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D19-93A4-45AB-9AB4-151D3539CCFC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D19-93A4-45AB-9AB4-151D3539CCFC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5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 descr="softserve-logo-white-for-blu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1"/>
            <a:ext cx="3260034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3805B254-F9CB-41C5-B120-F4B38BF22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softserve-logo-white-for-blu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1"/>
            <a:ext cx="3260034" cy="914400"/>
          </a:xfrm>
          <a:prstGeom prst="rect">
            <a:avLst/>
          </a:prstGeom>
        </p:spPr>
      </p:pic>
      <p:pic>
        <p:nvPicPr>
          <p:cNvPr id="20" name="Picture 19" descr="GettyImages_95469335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95700"/>
            <a:ext cx="2036064" cy="1597152"/>
          </a:xfrm>
          <a:prstGeom prst="rect">
            <a:avLst/>
          </a:prstGeom>
        </p:spPr>
      </p:pic>
      <p:grpSp>
        <p:nvGrpSpPr>
          <p:cNvPr id="8" name="Group 9"/>
          <p:cNvGrpSpPr/>
          <p:nvPr userDrawn="1"/>
        </p:nvGrpSpPr>
        <p:grpSpPr>
          <a:xfrm>
            <a:off x="0" y="152400"/>
            <a:ext cx="9144000" cy="6553200"/>
            <a:chOff x="0" y="152400"/>
            <a:chExt cx="9144000" cy="6553200"/>
          </a:xfrm>
        </p:grpSpPr>
        <p:sp>
          <p:nvSpPr>
            <p:cNvPr id="11" name="Rectangle 10"/>
            <p:cNvSpPr/>
            <p:nvPr/>
          </p:nvSpPr>
          <p:spPr>
            <a:xfrm>
              <a:off x="0" y="228600"/>
              <a:ext cx="152400" cy="632460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52400"/>
              <a:ext cx="533400" cy="65532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381500" y="-876301"/>
              <a:ext cx="380999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36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3805B254-F9CB-41C5-B120-F4B38BF22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softserve-logo-white-for-blu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1"/>
            <a:ext cx="3260034" cy="914400"/>
          </a:xfrm>
          <a:prstGeom prst="rect">
            <a:avLst/>
          </a:prstGeom>
        </p:spPr>
      </p:pic>
      <p:pic>
        <p:nvPicPr>
          <p:cNvPr id="15" name="Picture 14" descr="GettyImages_97541937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94463"/>
            <a:ext cx="1981199" cy="1320223"/>
          </a:xfrm>
          <a:prstGeom prst="rect">
            <a:avLst/>
          </a:prstGeom>
        </p:spPr>
      </p:pic>
      <p:grpSp>
        <p:nvGrpSpPr>
          <p:cNvPr id="8" name="Group 9"/>
          <p:cNvGrpSpPr/>
          <p:nvPr userDrawn="1"/>
        </p:nvGrpSpPr>
        <p:grpSpPr>
          <a:xfrm>
            <a:off x="0" y="152400"/>
            <a:ext cx="9144000" cy="6553200"/>
            <a:chOff x="0" y="152400"/>
            <a:chExt cx="9144000" cy="6553200"/>
          </a:xfrm>
        </p:grpSpPr>
        <p:sp>
          <p:nvSpPr>
            <p:cNvPr id="11" name="Rectangle 10"/>
            <p:cNvSpPr/>
            <p:nvPr/>
          </p:nvSpPr>
          <p:spPr>
            <a:xfrm>
              <a:off x="0" y="228600"/>
              <a:ext cx="152400" cy="632460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52400"/>
              <a:ext cx="533400" cy="65532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381500" y="-876301"/>
              <a:ext cx="380999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655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3805B254-F9CB-41C5-B120-F4B38BF22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softserve-logo-white-for-blu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1"/>
            <a:ext cx="3260034" cy="914400"/>
          </a:xfrm>
          <a:prstGeom prst="rect">
            <a:avLst/>
          </a:prstGeom>
        </p:spPr>
      </p:pic>
      <p:pic>
        <p:nvPicPr>
          <p:cNvPr id="14" name="Picture 13" descr="UP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" t="2137" r="1300" b="1973"/>
          <a:stretch>
            <a:fillRect/>
          </a:stretch>
        </p:blipFill>
        <p:spPr>
          <a:xfrm>
            <a:off x="0" y="3695700"/>
            <a:ext cx="2133600" cy="119835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" name="Group 9"/>
          <p:cNvGrpSpPr/>
          <p:nvPr userDrawn="1"/>
        </p:nvGrpSpPr>
        <p:grpSpPr>
          <a:xfrm>
            <a:off x="0" y="152400"/>
            <a:ext cx="9144000" cy="6553200"/>
            <a:chOff x="0" y="152400"/>
            <a:chExt cx="9144000" cy="6553200"/>
          </a:xfrm>
        </p:grpSpPr>
        <p:sp>
          <p:nvSpPr>
            <p:cNvPr id="11" name="Rectangle 10"/>
            <p:cNvSpPr/>
            <p:nvPr/>
          </p:nvSpPr>
          <p:spPr>
            <a:xfrm>
              <a:off x="0" y="228600"/>
              <a:ext cx="152400" cy="632460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52400"/>
              <a:ext cx="533400" cy="65532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381500" y="-876301"/>
              <a:ext cx="380999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94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3805B254-F9CB-41C5-B120-F4B38BF22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softserve-logo-white-for-blu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1"/>
            <a:ext cx="3260034" cy="914400"/>
          </a:xfrm>
          <a:prstGeom prst="rect">
            <a:avLst/>
          </a:prstGeom>
        </p:spPr>
      </p:pic>
      <p:pic>
        <p:nvPicPr>
          <p:cNvPr id="3074" name="Picture 2" descr="C:\Documents and Settings\rmash\Desktop\GettyImages_stk80021c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3885"/>
            <a:ext cx="1981200" cy="1981200"/>
          </a:xfrm>
          <a:prstGeom prst="rect">
            <a:avLst/>
          </a:prstGeom>
          <a:noFill/>
        </p:spPr>
      </p:pic>
      <p:grpSp>
        <p:nvGrpSpPr>
          <p:cNvPr id="2" name="Group 9"/>
          <p:cNvGrpSpPr/>
          <p:nvPr userDrawn="1"/>
        </p:nvGrpSpPr>
        <p:grpSpPr>
          <a:xfrm>
            <a:off x="0" y="152400"/>
            <a:ext cx="9144000" cy="6553200"/>
            <a:chOff x="0" y="152400"/>
            <a:chExt cx="9144000" cy="6553200"/>
          </a:xfrm>
        </p:grpSpPr>
        <p:sp>
          <p:nvSpPr>
            <p:cNvPr id="11" name="Rectangle 10"/>
            <p:cNvSpPr/>
            <p:nvPr/>
          </p:nvSpPr>
          <p:spPr>
            <a:xfrm>
              <a:off x="0" y="228600"/>
              <a:ext cx="152400" cy="632460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52400"/>
              <a:ext cx="533400" cy="65532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381500" y="-876301"/>
              <a:ext cx="380999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14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3805B254-F9CB-41C5-B120-F4B38BF22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softserve-logo-white-for-blu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1"/>
            <a:ext cx="3260034" cy="914400"/>
          </a:xfrm>
          <a:prstGeom prst="rect">
            <a:avLst/>
          </a:prstGeom>
        </p:spPr>
      </p:pic>
      <p:pic>
        <p:nvPicPr>
          <p:cNvPr id="4098" name="Picture 2" descr="C:\Documents and Settings\rmash\Desktop\GettyImages_80281950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" y="3693884"/>
            <a:ext cx="2132835" cy="1420947"/>
          </a:xfrm>
          <a:prstGeom prst="rect">
            <a:avLst/>
          </a:prstGeom>
          <a:noFill/>
        </p:spPr>
      </p:pic>
      <p:grpSp>
        <p:nvGrpSpPr>
          <p:cNvPr id="2" name="Group 9"/>
          <p:cNvGrpSpPr/>
          <p:nvPr userDrawn="1"/>
        </p:nvGrpSpPr>
        <p:grpSpPr>
          <a:xfrm>
            <a:off x="0" y="152400"/>
            <a:ext cx="9144000" cy="6553200"/>
            <a:chOff x="0" y="152400"/>
            <a:chExt cx="9144000" cy="6553200"/>
          </a:xfrm>
        </p:grpSpPr>
        <p:sp>
          <p:nvSpPr>
            <p:cNvPr id="11" name="Rectangle 10"/>
            <p:cNvSpPr/>
            <p:nvPr/>
          </p:nvSpPr>
          <p:spPr>
            <a:xfrm>
              <a:off x="0" y="228600"/>
              <a:ext cx="152400" cy="632460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52400"/>
              <a:ext cx="533400" cy="65532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381500" y="-876301"/>
              <a:ext cx="380999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728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3805B254-F9CB-41C5-B120-F4B38BF22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softserve-logo-white-for-blu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1"/>
            <a:ext cx="3260034" cy="914400"/>
          </a:xfrm>
          <a:prstGeom prst="rect">
            <a:avLst/>
          </a:prstGeom>
        </p:spPr>
      </p:pic>
      <p:pic>
        <p:nvPicPr>
          <p:cNvPr id="5122" name="Picture 2" descr="C:\Documents and Settings\rmash\Desktop\GettyImages_102756315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7" y="3693885"/>
            <a:ext cx="2160778" cy="1439863"/>
          </a:xfrm>
          <a:prstGeom prst="rect">
            <a:avLst/>
          </a:prstGeom>
          <a:noFill/>
        </p:spPr>
      </p:pic>
      <p:grpSp>
        <p:nvGrpSpPr>
          <p:cNvPr id="2" name="Group 9"/>
          <p:cNvGrpSpPr/>
          <p:nvPr userDrawn="1"/>
        </p:nvGrpSpPr>
        <p:grpSpPr>
          <a:xfrm>
            <a:off x="0" y="152400"/>
            <a:ext cx="9144000" cy="6553200"/>
            <a:chOff x="0" y="152400"/>
            <a:chExt cx="9144000" cy="6553200"/>
          </a:xfrm>
        </p:grpSpPr>
        <p:sp>
          <p:nvSpPr>
            <p:cNvPr id="11" name="Rectangle 10"/>
            <p:cNvSpPr/>
            <p:nvPr/>
          </p:nvSpPr>
          <p:spPr>
            <a:xfrm>
              <a:off x="0" y="228600"/>
              <a:ext cx="152400" cy="632460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52400"/>
              <a:ext cx="533400" cy="65532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381500" y="-876301"/>
              <a:ext cx="380999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554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1"/>
            <a:ext cx="9144000" cy="36933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962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3805B254-F9CB-41C5-B120-F4B38BF220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softserve-logo-white-for-blue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38201"/>
            <a:ext cx="3260034" cy="914400"/>
          </a:xfrm>
          <a:prstGeom prst="rect">
            <a:avLst/>
          </a:prstGeom>
        </p:spPr>
      </p:pic>
      <p:pic>
        <p:nvPicPr>
          <p:cNvPr id="6146" name="Picture 2" descr="C:\Documents and Settings\rmash\Desktop\GettyImages_96502260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1144"/>
            <a:ext cx="2133600" cy="1599814"/>
          </a:xfrm>
          <a:prstGeom prst="rect">
            <a:avLst/>
          </a:prstGeom>
          <a:noFill/>
        </p:spPr>
      </p:pic>
      <p:grpSp>
        <p:nvGrpSpPr>
          <p:cNvPr id="2" name="Group 9"/>
          <p:cNvGrpSpPr/>
          <p:nvPr userDrawn="1"/>
        </p:nvGrpSpPr>
        <p:grpSpPr>
          <a:xfrm>
            <a:off x="0" y="152400"/>
            <a:ext cx="9144000" cy="6553200"/>
            <a:chOff x="0" y="152400"/>
            <a:chExt cx="9144000" cy="6553200"/>
          </a:xfrm>
        </p:grpSpPr>
        <p:sp>
          <p:nvSpPr>
            <p:cNvPr id="11" name="Rectangle 10"/>
            <p:cNvSpPr/>
            <p:nvPr/>
          </p:nvSpPr>
          <p:spPr>
            <a:xfrm>
              <a:off x="0" y="228600"/>
              <a:ext cx="152400" cy="6324600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" y="152400"/>
              <a:ext cx="533400" cy="65532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381500" y="-876301"/>
              <a:ext cx="380999" cy="91440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45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ED19-93A4-45AB-9AB4-151D3539CCFC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oftserve logo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6324600"/>
            <a:ext cx="14287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ED19-93A4-45AB-9AB4-151D3539CCFC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B254-F9CB-41C5-B120-F4B38BF22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2781300" y="3771900"/>
            <a:ext cx="5867400" cy="304800"/>
          </a:xfrm>
          <a:prstGeom prst="rect">
            <a:avLst/>
          </a:prstGeom>
          <a:solidFill>
            <a:schemeClr val="accent6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600200"/>
            <a:ext cx="228600" cy="4953000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4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294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Mary Brandon</a:t>
            </a:r>
          </a:p>
          <a:p>
            <a:pPr algn="r"/>
            <a:r>
              <a:rPr lang="en-US" sz="1200" dirty="0" smtClean="0"/>
              <a:t>VP Marketing, SoftServe, Inc</a:t>
            </a:r>
            <a:r>
              <a:rPr lang="en-US" sz="1200" dirty="0"/>
              <a:t>.</a:t>
            </a:r>
            <a:endParaRPr lang="en-US" sz="1200" dirty="0" smtClean="0"/>
          </a:p>
          <a:p>
            <a:pPr algn="r"/>
            <a:r>
              <a:rPr lang="en-US" sz="1200" dirty="0" smtClean="0"/>
              <a:t>Dec-14, 2010</a:t>
            </a:r>
            <a:endParaRPr lang="en-US" sz="1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3463" y="3962401"/>
            <a:ext cx="6400800" cy="1219200"/>
          </a:xfrm>
        </p:spPr>
        <p:txBody>
          <a:bodyPr>
            <a:normAutofit lnSpcReduction="10000"/>
          </a:bodyPr>
          <a:lstStyle/>
          <a:p>
            <a:pPr>
              <a:lnSpc>
                <a:spcPct val="124000"/>
              </a:lnSpc>
              <a:spcBef>
                <a:spcPts val="1800"/>
              </a:spcBef>
            </a:pPr>
            <a:r>
              <a:rPr lang="en-US" sz="3200" dirty="0" smtClean="0"/>
              <a:t>Central and Eastern Europe IT Outsourcing Review 2010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9" t="11781" r="34129" b="21778"/>
          <a:stretch/>
        </p:blipFill>
        <p:spPr bwMode="auto">
          <a:xfrm>
            <a:off x="152400" y="3695698"/>
            <a:ext cx="1892613" cy="265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228600"/>
            <a:ext cx="152400" cy="63246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200" y="152400"/>
            <a:ext cx="533400" cy="6553200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4381500" y="-876301"/>
            <a:ext cx="380999" cy="9144000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346209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CEEOA Research Findings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IT Specialists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In 2009, the number of IT specialists employed in companies providing IT outsourcing and software development services in the CEE region reached 95,000.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Romania </a:t>
            </a:r>
            <a:r>
              <a:rPr lang="en-US" dirty="0"/>
              <a:t>led in growth </a:t>
            </a:r>
            <a:r>
              <a:rPr lang="en-US" dirty="0" smtClean="0"/>
              <a:t>                                                   in </a:t>
            </a:r>
            <a:r>
              <a:rPr lang="en-US" dirty="0"/>
              <a:t>the </a:t>
            </a:r>
            <a:r>
              <a:rPr lang="en-US" dirty="0" smtClean="0"/>
              <a:t>number </a:t>
            </a:r>
            <a:r>
              <a:rPr lang="en-US" dirty="0"/>
              <a:t>of IT </a:t>
            </a:r>
            <a:r>
              <a:rPr lang="en-US" dirty="0" smtClean="0"/>
              <a:t>                                            specialists with 12.33%.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Ukraine </a:t>
            </a:r>
            <a:r>
              <a:rPr lang="en-US" dirty="0"/>
              <a:t>followed with </a:t>
            </a:r>
            <a:r>
              <a:rPr lang="en-US" dirty="0" smtClean="0"/>
              <a:t>                                                 9.51</a:t>
            </a:r>
            <a:r>
              <a:rPr lang="en-US" dirty="0"/>
              <a:t>% </a:t>
            </a:r>
            <a:r>
              <a:rPr lang="en-US" dirty="0" smtClean="0"/>
              <a:t>growth.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355736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7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Trends in Outsourcing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41" r="4016"/>
          <a:stretch/>
        </p:blipFill>
        <p:spPr bwMode="auto">
          <a:xfrm>
            <a:off x="3260501" y="1648242"/>
            <a:ext cx="5891460" cy="460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3357486" cy="45259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three top trends in outsourcing included:</a:t>
            </a:r>
          </a:p>
          <a:p>
            <a:pPr lvl="1">
              <a:lnSpc>
                <a:spcPct val="130000"/>
              </a:lnSpc>
              <a:spcBef>
                <a:spcPts val="1000"/>
              </a:spcBef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Growth of IT services exported (66%)</a:t>
            </a:r>
          </a:p>
          <a:p>
            <a:pPr lvl="1">
              <a:lnSpc>
                <a:spcPct val="130000"/>
              </a:lnSpc>
              <a:spcBef>
                <a:spcPts val="1000"/>
              </a:spcBef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 in outsourcing services consumption in the internal market (59%)</a:t>
            </a:r>
          </a:p>
          <a:p>
            <a:pPr lvl="1">
              <a:lnSpc>
                <a:spcPct val="130000"/>
              </a:lnSpc>
              <a:spcBef>
                <a:spcPts val="1000"/>
              </a:spcBef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 of IT support services volume (48%)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Volume 2009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874837"/>
            <a:ext cx="3595254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The general volume of IT outsourcing and custom software development services exported </a:t>
            </a:r>
            <a:r>
              <a:rPr lang="en-US" sz="2000" dirty="0" smtClean="0"/>
              <a:t>from the </a:t>
            </a:r>
            <a:r>
              <a:rPr lang="en-US" sz="2000" dirty="0"/>
              <a:t>CEE region reached USD </a:t>
            </a:r>
            <a:r>
              <a:rPr lang="en-US" sz="2000" dirty="0" smtClean="0"/>
              <a:t>   $</a:t>
            </a:r>
            <a:r>
              <a:rPr lang="en-US" sz="2000" dirty="0"/>
              <a:t>4 billion in 2009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The largest growth took place in </a:t>
            </a:r>
            <a:r>
              <a:rPr lang="en-US" sz="2000" dirty="0" smtClean="0"/>
              <a:t>Ukraine and Romania.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4" t="8452" r="6078"/>
          <a:stretch/>
        </p:blipFill>
        <p:spPr bwMode="auto">
          <a:xfrm>
            <a:off x="4267200" y="1752599"/>
            <a:ext cx="4726380" cy="453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Volume 2010 (forecast)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581400" cy="48768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According to the forecasts of those surveyed, the volume of IT outsourcing and custom software development services exported from the CEE region will reach </a:t>
            </a:r>
            <a:r>
              <a:rPr lang="en-US" sz="2000" dirty="0" smtClean="0"/>
              <a:t>approximately </a:t>
            </a:r>
            <a:r>
              <a:rPr lang="en-US" sz="2000" b="1" dirty="0" smtClean="0"/>
              <a:t>$5 </a:t>
            </a:r>
            <a:r>
              <a:rPr lang="en-US" sz="2000" b="1" dirty="0"/>
              <a:t>billion </a:t>
            </a:r>
            <a:r>
              <a:rPr lang="en-US" sz="2000" dirty="0"/>
              <a:t>in 2010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Respondents from all countries </a:t>
            </a:r>
            <a:r>
              <a:rPr lang="en-US" sz="2000" dirty="0" smtClean="0"/>
              <a:t>are forecasting between </a:t>
            </a:r>
            <a:r>
              <a:rPr lang="en-US" sz="2000" dirty="0"/>
              <a:t>10%-30% </a:t>
            </a:r>
            <a:r>
              <a:rPr lang="en-US" sz="2000" dirty="0" smtClean="0"/>
              <a:t>growth.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49" r="4284"/>
          <a:stretch/>
        </p:blipFill>
        <p:spPr bwMode="auto">
          <a:xfrm>
            <a:off x="457200" y="1676400"/>
            <a:ext cx="4886696" cy="459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7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Outsourcing Services Export Market Growth 2009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526916"/>
            <a:ext cx="6400800" cy="47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2362200" cy="4876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Slovenia, Bulgaria, Slovakia and Romania showed the highest export growth of IT outsourcing services with between 15% and 17%.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28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IT Outsourcing Services </a:t>
            </a:r>
            <a:r>
              <a:rPr lang="en-US" sz="2800" dirty="0" smtClean="0"/>
              <a:t>Export Market </a:t>
            </a:r>
            <a:r>
              <a:rPr lang="en-US" sz="2800" dirty="0"/>
              <a:t>Growth </a:t>
            </a:r>
            <a:r>
              <a:rPr lang="en-US" sz="2800" dirty="0" smtClean="0"/>
              <a:t>2010 (forecast)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5867400" cy="503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2895600" cy="4876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According to the forecasts of those surveyed, the </a:t>
            </a:r>
            <a:r>
              <a:rPr lang="en-US" sz="2000" dirty="0" smtClean="0"/>
              <a:t>IT outsourcing services export market growth will come from Hungary, Poland and Slovenia in 2010.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88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Specialists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0"/>
            <a:ext cx="3429000" cy="452596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In 2009, almost </a:t>
            </a:r>
            <a:r>
              <a:rPr lang="en-US" sz="2000" b="1" dirty="0"/>
              <a:t>95,000 </a:t>
            </a:r>
            <a:r>
              <a:rPr lang="en-US" sz="2000" dirty="0"/>
              <a:t>IT specialists </a:t>
            </a:r>
            <a:r>
              <a:rPr lang="en-US" sz="2000" dirty="0" smtClean="0"/>
              <a:t>were involved </a:t>
            </a:r>
            <a:r>
              <a:rPr lang="en-US" sz="2000" dirty="0"/>
              <a:t>in the IT outsourcing and custom software development services industry in the </a:t>
            </a:r>
            <a:r>
              <a:rPr lang="en-US" sz="2000" dirty="0" smtClean="0"/>
              <a:t>CEE region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leading countries (Ukraine, Romania, Belarus, Hungary, </a:t>
            </a:r>
            <a:r>
              <a:rPr lang="en-US" sz="2000" dirty="0" smtClean="0"/>
              <a:t>and Poland) accounted </a:t>
            </a:r>
            <a:r>
              <a:rPr lang="en-US" sz="2000" dirty="0"/>
              <a:t>for 75% of all specialists in the region.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20"/>
          <a:stretch/>
        </p:blipFill>
        <p:spPr bwMode="auto">
          <a:xfrm>
            <a:off x="381000" y="1457207"/>
            <a:ext cx="5105400" cy="476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1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Specialists 2010 (forecast)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46"/>
          <a:stretch/>
        </p:blipFill>
        <p:spPr bwMode="auto">
          <a:xfrm>
            <a:off x="3048000" y="1295400"/>
            <a:ext cx="6019799" cy="54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25908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The forecast for 2010 predicts Ukraine as the leader in IT Specialists with 20,400, followed by Romania with 16,000 IT Specialists.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77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Rates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447800"/>
            <a:ext cx="3429000" cy="46482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4000"/>
              </a:lnSpc>
            </a:pPr>
            <a:r>
              <a:rPr lang="en-US" sz="1800" dirty="0"/>
              <a:t>At the end of 2008 and into </a:t>
            </a:r>
            <a:r>
              <a:rPr lang="en-US" sz="1800" dirty="0" smtClean="0"/>
              <a:t>the beginning </a:t>
            </a:r>
            <a:r>
              <a:rPr lang="en-US" sz="1800" dirty="0"/>
              <a:t>of 2009, the service rates charged by companies dropped slightly in order to </a:t>
            </a:r>
            <a:r>
              <a:rPr lang="en-US" sz="1800" dirty="0" smtClean="0"/>
              <a:t>retain current </a:t>
            </a:r>
            <a:r>
              <a:rPr lang="en-US" sz="1800" dirty="0"/>
              <a:t>clients and to win new projects with the resources available. </a:t>
            </a:r>
            <a:endParaRPr lang="en-US" sz="1800" dirty="0" smtClean="0"/>
          </a:p>
          <a:p>
            <a:pPr>
              <a:lnSpc>
                <a:spcPct val="124000"/>
              </a:lnSpc>
            </a:pPr>
            <a:endParaRPr lang="en-US" sz="200" dirty="0" smtClean="0"/>
          </a:p>
          <a:p>
            <a:pPr>
              <a:lnSpc>
                <a:spcPct val="124000"/>
              </a:lnSpc>
            </a:pPr>
            <a:endParaRPr lang="en-US" sz="200" dirty="0" smtClean="0"/>
          </a:p>
          <a:p>
            <a:pPr>
              <a:lnSpc>
                <a:spcPct val="124000"/>
              </a:lnSpc>
            </a:pPr>
            <a:r>
              <a:rPr lang="en-US" sz="1800" dirty="0" smtClean="0"/>
              <a:t>But </a:t>
            </a:r>
            <a:r>
              <a:rPr lang="en-US" sz="1800" dirty="0"/>
              <a:t>since </a:t>
            </a:r>
            <a:r>
              <a:rPr lang="en-US" sz="1800" dirty="0" smtClean="0"/>
              <a:t>the spring of </a:t>
            </a:r>
            <a:r>
              <a:rPr lang="en-US" sz="1800" dirty="0"/>
              <a:t>2009, </a:t>
            </a:r>
            <a:r>
              <a:rPr lang="en-US" sz="1800" dirty="0" smtClean="0"/>
              <a:t>increased </a:t>
            </a:r>
            <a:r>
              <a:rPr lang="en-US" sz="1800" dirty="0"/>
              <a:t>demand for services, led </a:t>
            </a:r>
            <a:r>
              <a:rPr lang="en-US" sz="1800" dirty="0" smtClean="0"/>
              <a:t>the </a:t>
            </a:r>
            <a:r>
              <a:rPr lang="en-US" sz="1800" dirty="0"/>
              <a:t>growth in rates to </a:t>
            </a:r>
            <a:r>
              <a:rPr lang="en-US" sz="1800" dirty="0" smtClean="0"/>
              <a:t>resume.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75" y="1676400"/>
            <a:ext cx="5145886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Standards Certification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08" r="2374"/>
          <a:stretch/>
        </p:blipFill>
        <p:spPr bwMode="auto">
          <a:xfrm>
            <a:off x="1527958" y="1295400"/>
            <a:ext cx="5482442" cy="514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4724400" cy="37338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/>
              <a:t>The main objective of this research </a:t>
            </a:r>
            <a:r>
              <a:rPr lang="en-US" sz="2800" dirty="0" smtClean="0"/>
              <a:t>was to </a:t>
            </a:r>
            <a:r>
              <a:rPr lang="en-US" sz="2800" dirty="0"/>
              <a:t>create an annual impartial view of the state of the IT outsourcing services industry in the CEE region. </a:t>
            </a:r>
          </a:p>
        </p:txBody>
      </p:sp>
      <p:pic>
        <p:nvPicPr>
          <p:cNvPr id="1027" name="Picture 3" descr="C:\Users\acher\Desktop\europe_eastern_eu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79976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Experts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Outsourcing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257800" cy="45259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trends were observed in all countries of the CEE region: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Growth of IT services exports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in outsourcing services consumption in the internal market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Growth in the number of providers with foreign capital or partly funded by foreign capital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Growth in IT support services volume (IT infrastructure support)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72520"/>
            <a:ext cx="3149600" cy="218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8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Outsourcing Trends for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943600" cy="45259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/>
              <a:t>Creating new </a:t>
            </a:r>
            <a:r>
              <a:rPr lang="en-US" dirty="0"/>
              <a:t>products and solutions to increase sales </a:t>
            </a:r>
            <a:r>
              <a:rPr lang="en-US" dirty="0" smtClean="0"/>
              <a:t>revenues.</a:t>
            </a:r>
          </a:p>
          <a:p>
            <a:endParaRPr lang="en-US" sz="200" dirty="0" smtClean="0"/>
          </a:p>
          <a:p>
            <a:endParaRPr lang="en-US" sz="200" dirty="0"/>
          </a:p>
          <a:p>
            <a:endParaRPr lang="en-US" sz="200" dirty="0" smtClean="0"/>
          </a:p>
          <a:p>
            <a:endParaRPr lang="en-US" sz="200" dirty="0"/>
          </a:p>
          <a:p>
            <a:endParaRPr lang="en-US" sz="200" dirty="0"/>
          </a:p>
          <a:p>
            <a:r>
              <a:rPr lang="en-US" dirty="0" smtClean="0"/>
              <a:t>Big and small suppliers are focusing on new service models</a:t>
            </a:r>
            <a:endParaRPr lang="en-US" sz="200" dirty="0" smtClean="0"/>
          </a:p>
          <a:p>
            <a:endParaRPr lang="en-US" sz="200" dirty="0" smtClean="0"/>
          </a:p>
        </p:txBody>
      </p:sp>
      <p:pic>
        <p:nvPicPr>
          <p:cNvPr id="4" name="Picture 3" descr="consulta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600200"/>
            <a:ext cx="2974074" cy="198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19600"/>
            <a:ext cx="8708409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" dirty="0" smtClean="0"/>
          </a:p>
          <a:p>
            <a:endParaRPr lang="en-US" sz="200" dirty="0" smtClean="0"/>
          </a:p>
          <a:p>
            <a:r>
              <a:rPr lang="en-US" dirty="0" smtClean="0"/>
              <a:t>Integration of IT and telecommunications solutions.</a:t>
            </a:r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r>
              <a:rPr lang="en-US" dirty="0" smtClean="0"/>
              <a:t>Using service models based on economies of scale: having a large number of customers, low sales revenue per customer and low costs of sales per customer.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0433" y="3505200"/>
            <a:ext cx="8231874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uch as cloud computing, managed services and SaaS.</a:t>
            </a:r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  <a:p>
            <a:endParaRPr lang="en-US" sz="200" dirty="0" smtClean="0"/>
          </a:p>
        </p:txBody>
      </p:sp>
    </p:spTree>
    <p:extLst>
      <p:ext uri="{BB962C8B-B14F-4D97-AF65-F5344CB8AC3E}">
        <p14:creationId xmlns:p14="http://schemas.microsoft.com/office/powerpoint/2010/main" val="11770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Outsourcing Trends for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Cost pressure and limited </a:t>
            </a:r>
            <a:r>
              <a:rPr lang="en-US" dirty="0" smtClean="0"/>
              <a:t>                                   budgets </a:t>
            </a:r>
            <a:r>
              <a:rPr lang="en-US" dirty="0"/>
              <a:t>for IT </a:t>
            </a:r>
            <a:r>
              <a:rPr lang="en-US" dirty="0" smtClean="0"/>
              <a:t>investments.</a:t>
            </a:r>
          </a:p>
          <a:p>
            <a:endParaRPr lang="en-US" dirty="0"/>
          </a:p>
          <a:p>
            <a:r>
              <a:rPr lang="en-US" dirty="0" smtClean="0"/>
              <a:t>Need for security solutions.</a:t>
            </a:r>
          </a:p>
          <a:p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for flexible </a:t>
            </a:r>
            <a:r>
              <a:rPr lang="en-US" dirty="0" smtClean="0"/>
              <a:t>solutions.</a:t>
            </a:r>
          </a:p>
          <a:p>
            <a:endParaRPr lang="en-US" dirty="0"/>
          </a:p>
          <a:p>
            <a:r>
              <a:rPr lang="en-US" dirty="0" smtClean="0"/>
              <a:t>Multi-site </a:t>
            </a:r>
            <a:r>
              <a:rPr lang="en-US" dirty="0"/>
              <a:t>collaboration, </a:t>
            </a:r>
            <a:r>
              <a:rPr lang="en-US" dirty="0" smtClean="0"/>
              <a:t>a need </a:t>
            </a:r>
            <a:r>
              <a:rPr lang="en-US" dirty="0"/>
              <a:t>for </a:t>
            </a:r>
            <a:r>
              <a:rPr lang="en-US" dirty="0" smtClean="0"/>
              <a:t>products </a:t>
            </a:r>
            <a:r>
              <a:rPr lang="en-US" dirty="0"/>
              <a:t>and services supporting home office </a:t>
            </a:r>
            <a:r>
              <a:rPr lang="en-US" dirty="0" smtClean="0"/>
              <a:t>and mobility solutions.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59156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0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The main development trends on IT outsourcing services market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Companies </a:t>
            </a:r>
            <a:r>
              <a:rPr lang="en-US" dirty="0" smtClean="0"/>
              <a:t>are moving </a:t>
            </a:r>
            <a:r>
              <a:rPr lang="en-US" dirty="0"/>
              <a:t>from staff augmentation models to </a:t>
            </a:r>
            <a:r>
              <a:rPr lang="en-US" dirty="0" smtClean="0"/>
              <a:t>broader </a:t>
            </a:r>
            <a:r>
              <a:rPr lang="en-US" dirty="0"/>
              <a:t>managed services engagements.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Companies </a:t>
            </a:r>
            <a:r>
              <a:rPr lang="en-US" dirty="0" smtClean="0"/>
              <a:t>are sourcing </a:t>
            </a:r>
            <a:r>
              <a:rPr lang="en-US" dirty="0"/>
              <a:t>more complex tasks </a:t>
            </a:r>
            <a:r>
              <a:rPr lang="en-US" dirty="0" smtClean="0"/>
              <a:t>and </a:t>
            </a:r>
            <a:r>
              <a:rPr lang="en-US" dirty="0"/>
              <a:t>functions to providers.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Companies </a:t>
            </a:r>
            <a:r>
              <a:rPr lang="en-US" dirty="0" smtClean="0"/>
              <a:t>have investigated and are focusing on Cloud </a:t>
            </a:r>
            <a:r>
              <a:rPr lang="en-US" dirty="0"/>
              <a:t>Computing, SaaS and Web 2.0 technologies.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The main drivers in the future will be innovation and time to market.</a:t>
            </a:r>
          </a:p>
        </p:txBody>
      </p:sp>
    </p:spTree>
    <p:extLst>
      <p:ext uri="{BB962C8B-B14F-4D97-AF65-F5344CB8AC3E}">
        <p14:creationId xmlns:p14="http://schemas.microsoft.com/office/powerpoint/2010/main" val="50939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towards Outsourcing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3340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Outsourcing has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become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“normal”, an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expected part of a CIO’s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provisioning model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IT.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not just looking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 – they are looking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 business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processes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operations.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45" y="2070100"/>
            <a:ext cx="3028950" cy="227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648200"/>
            <a:ext cx="8077200" cy="2262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Outsourcing buyers are increasingly looking at service providers as true business partners who help navigate through the new business challenges.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CEE region as a cluster of IT </a:t>
            </a:r>
            <a:r>
              <a:rPr lang="en-US" sz="3200" dirty="0" smtClean="0"/>
              <a:t>outsourcing services </a:t>
            </a:r>
            <a:r>
              <a:rPr lang="en-US" sz="3200" dirty="0"/>
              <a:t>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43401"/>
            <a:ext cx="8534400" cy="23622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 smtClean="0"/>
              <a:t>Young</a:t>
            </a:r>
            <a:r>
              <a:rPr lang="en-US" sz="2000" dirty="0"/>
              <a:t>, dynamic, </a:t>
            </a:r>
            <a:r>
              <a:rPr lang="en-US" sz="2000" dirty="0" smtClean="0"/>
              <a:t>highly-motivated </a:t>
            </a:r>
            <a:r>
              <a:rPr lang="en-US" sz="2000" dirty="0"/>
              <a:t>people speaking </a:t>
            </a:r>
            <a:r>
              <a:rPr lang="en-US" sz="2000" dirty="0" smtClean="0"/>
              <a:t>multiple foreign </a:t>
            </a:r>
            <a:r>
              <a:rPr lang="en-US" sz="2000" dirty="0"/>
              <a:t>languages.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/>
              <a:t>The geographic and cultural proximity with buyers’ </a:t>
            </a:r>
            <a:r>
              <a:rPr lang="en-US" sz="2000" dirty="0" smtClean="0"/>
              <a:t>locations.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 smtClean="0"/>
              <a:t>A </a:t>
            </a:r>
            <a:r>
              <a:rPr lang="en-US" sz="2000" dirty="0"/>
              <a:t>stable </a:t>
            </a:r>
            <a:r>
              <a:rPr lang="en-US" sz="2000" dirty="0" smtClean="0"/>
              <a:t>and advanced </a:t>
            </a:r>
            <a:r>
              <a:rPr lang="en-US" sz="2000" dirty="0"/>
              <a:t>legal and infrastructure framework compared to competing locations.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0" y="1600200"/>
            <a:ext cx="2268661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71600"/>
            <a:ext cx="5867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b="1" dirty="0" smtClean="0"/>
              <a:t>Advantages: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 smtClean="0"/>
              <a:t>Historically strong engineering tradition and technical training with relatively low turnover.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/>
              <a:t>The business culture is close to those of America and Europe.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057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CEE region as a cluster of IT outsourcing services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Disadvantages: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/>
              <a:t>Lack of understanding of Western business </a:t>
            </a:r>
            <a:r>
              <a:rPr lang="en-US" sz="2000" dirty="0" smtClean="0"/>
              <a:t>drivers </a:t>
            </a:r>
            <a:r>
              <a:rPr lang="en-US" sz="2000" dirty="0"/>
              <a:t>and strategies.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000" dirty="0"/>
              <a:t>Wages and salaries in the CEE countries are rising quicker than those in Western Europe.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05000"/>
            <a:ext cx="409651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5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4000"/>
              </a:lnSpc>
            </a:pPr>
            <a:r>
              <a:rPr lang="en-US" sz="2000" dirty="0"/>
              <a:t>In 2009, the software development and IT outsourcing services provider industry in Central </a:t>
            </a:r>
            <a:r>
              <a:rPr lang="en-US" sz="2000" dirty="0" smtClean="0"/>
              <a:t>and Eastern </a:t>
            </a:r>
            <a:r>
              <a:rPr lang="en-US" sz="2000" dirty="0"/>
              <a:t>Europe successfully overcame all of the challenges of the recession of 2008 </a:t>
            </a:r>
            <a:r>
              <a:rPr lang="en-US" sz="2000" dirty="0" smtClean="0"/>
              <a:t>and resumed </a:t>
            </a:r>
            <a:r>
              <a:rPr lang="en-US" sz="2000" dirty="0"/>
              <a:t>its previous trajectory of growth</a:t>
            </a:r>
            <a:r>
              <a:rPr lang="en-US" sz="2000" dirty="0" smtClean="0"/>
              <a:t>.</a:t>
            </a:r>
          </a:p>
          <a:p>
            <a:pPr>
              <a:lnSpc>
                <a:spcPct val="134000"/>
              </a:lnSpc>
            </a:pPr>
            <a:endParaRPr lang="en-US" sz="2000" dirty="0"/>
          </a:p>
          <a:p>
            <a:pPr>
              <a:lnSpc>
                <a:spcPct val="134000"/>
              </a:lnSpc>
            </a:pPr>
            <a:r>
              <a:rPr lang="en-US" sz="2000" dirty="0" smtClean="0"/>
              <a:t>During </a:t>
            </a:r>
            <a:r>
              <a:rPr lang="en-US" sz="2000" dirty="0"/>
              <a:t>the recession of 2008 and into 2009, no significant bankruptcies, closures or </a:t>
            </a:r>
            <a:r>
              <a:rPr lang="en-US" sz="2000" dirty="0" smtClean="0"/>
              <a:t>IT outsourcing </a:t>
            </a:r>
            <a:r>
              <a:rPr lang="en-US" sz="2000" dirty="0"/>
              <a:t>company failures were reported. </a:t>
            </a:r>
            <a:endParaRPr lang="en-US" sz="2000" dirty="0" smtClean="0"/>
          </a:p>
          <a:p>
            <a:pPr>
              <a:lnSpc>
                <a:spcPct val="134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59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4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industry used the recession time to </a:t>
            </a:r>
            <a:r>
              <a:rPr lang="en-US" sz="2000" dirty="0" smtClean="0"/>
              <a:t>reorganize internal </a:t>
            </a:r>
            <a:r>
              <a:rPr lang="en-US" sz="2000" dirty="0"/>
              <a:t>business processes within companies, to optimize costs, and to further develop </a:t>
            </a:r>
            <a:r>
              <a:rPr lang="en-US" sz="2000" dirty="0" smtClean="0"/>
              <a:t>more qualified </a:t>
            </a:r>
            <a:r>
              <a:rPr lang="en-US" sz="2000" dirty="0"/>
              <a:t>operational business management processes. </a:t>
            </a:r>
            <a:endParaRPr lang="en-US" sz="2000" dirty="0" smtClean="0"/>
          </a:p>
          <a:p>
            <a:pPr>
              <a:lnSpc>
                <a:spcPct val="134000"/>
              </a:lnSpc>
            </a:pPr>
            <a:endParaRPr lang="en-US" sz="2000" dirty="0"/>
          </a:p>
          <a:p>
            <a:pPr>
              <a:lnSpc>
                <a:spcPct val="134000"/>
              </a:lnSpc>
            </a:pPr>
            <a:r>
              <a:rPr lang="en-US" sz="2000" dirty="0" smtClean="0"/>
              <a:t>Such </a:t>
            </a:r>
            <a:r>
              <a:rPr lang="en-US" sz="2000" dirty="0"/>
              <a:t>rapid recovery by the industry, </a:t>
            </a:r>
            <a:r>
              <a:rPr lang="en-US" sz="2000" dirty="0" smtClean="0"/>
              <a:t>and resumption </a:t>
            </a:r>
            <a:r>
              <a:rPr lang="en-US" sz="2000" dirty="0"/>
              <a:t>of its previous growth rates, are testament to the strength and solid prospects of </a:t>
            </a:r>
            <a:r>
              <a:rPr lang="en-US" sz="2000" dirty="0" smtClean="0"/>
              <a:t>the business mode.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57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research was conducted </a:t>
            </a:r>
            <a:r>
              <a:rPr lang="en-US" dirty="0"/>
              <a:t>from February to July 2010.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respondents came from 246 </a:t>
            </a:r>
            <a:r>
              <a:rPr lang="en-US" dirty="0"/>
              <a:t>companies that participated through online surveys.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Respondents included: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Large </a:t>
            </a:r>
            <a:r>
              <a:rPr lang="en-US" dirty="0"/>
              <a:t>companies operating in the outsourcing services </a:t>
            </a:r>
            <a:r>
              <a:rPr lang="en-US" dirty="0" smtClean="0"/>
              <a:t>market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Outsourcing </a:t>
            </a:r>
            <a:r>
              <a:rPr lang="en-US" dirty="0"/>
              <a:t>associations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Software </a:t>
            </a:r>
            <a:r>
              <a:rPr lang="en-US" dirty="0"/>
              <a:t>development associations in the 16 countries that comprise the CEE region, as well as members of the CEEOA. </a:t>
            </a:r>
          </a:p>
        </p:txBody>
      </p:sp>
    </p:spTree>
    <p:extLst>
      <p:ext uri="{BB962C8B-B14F-4D97-AF65-F5344CB8AC3E}">
        <p14:creationId xmlns:p14="http://schemas.microsoft.com/office/powerpoint/2010/main" val="6502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4600" y="4191000"/>
            <a:ext cx="5715000" cy="1752600"/>
          </a:xfrm>
        </p:spPr>
        <p:txBody>
          <a:bodyPr/>
          <a:lstStyle/>
          <a:p>
            <a:r>
              <a:rPr lang="en-US" dirty="0" smtClean="0"/>
              <a:t>About SoftServe</a:t>
            </a:r>
            <a:endParaRPr lang="en-US" dirty="0"/>
          </a:p>
        </p:txBody>
      </p:sp>
      <p:pic>
        <p:nvPicPr>
          <p:cNvPr id="19" name="Picture 18" descr="DSC_00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695699"/>
            <a:ext cx="2462213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 rot="5400000">
            <a:off x="4381500" y="-876301"/>
            <a:ext cx="380999" cy="9144000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228600"/>
            <a:ext cx="152400" cy="63246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" y="152400"/>
            <a:ext cx="533400" cy="6553200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SoftServe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Founded: 1993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A leading global provider of                                                       proven high quality software                                                development, testing and                                                     consulting services.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Serving independent software                                                        vendors and software-enabled                                                enterprises.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Providing the ability to accelerate our client’s growth and expand their product offerings far beyond internal capabilities.</a:t>
            </a:r>
            <a:endParaRPr lang="en-US" sz="1800" dirty="0"/>
          </a:p>
        </p:txBody>
      </p:sp>
      <p:pic>
        <p:nvPicPr>
          <p:cNvPr id="10" name="Picture 9" descr="U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808869"/>
            <a:ext cx="3505200" cy="2305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+mj-lt"/>
              </a:rPr>
              <a:t>Background</a:t>
            </a:r>
            <a:endParaRPr lang="en-US" sz="4000" dirty="0" smtClean="0">
              <a:latin typeface="+mj-lt"/>
            </a:endParaRPr>
          </a:p>
        </p:txBody>
      </p:sp>
      <p:sp>
        <p:nvSpPr>
          <p:cNvPr id="11267" name="Content Placeholder 3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572000" cy="44291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Experience: 17 years of industry experience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1500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professionals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2000+ successfully delivered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Clients: 60+ Active clients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200" y="1570037"/>
            <a:ext cx="38100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60000"/>
              </a:spcBef>
              <a:buNone/>
            </a:pPr>
            <a:r>
              <a:rPr lang="en-US" sz="2400" dirty="0" smtClean="0"/>
              <a:t>                   Awards </a:t>
            </a:r>
          </a:p>
          <a:p>
            <a:endParaRPr lang="en-US" dirty="0"/>
          </a:p>
        </p:txBody>
      </p:sp>
      <p:pic>
        <p:nvPicPr>
          <p:cNvPr id="11272" name="Picture 11" descr="http://www.softservecom.com/content/Image/_images/ms_gold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5638800"/>
            <a:ext cx="2381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dr_img_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177" y="3886200"/>
            <a:ext cx="1740023" cy="1066800"/>
          </a:xfrm>
          <a:prstGeom prst="rect">
            <a:avLst/>
          </a:prstGeom>
        </p:spPr>
      </p:pic>
      <p:pic>
        <p:nvPicPr>
          <p:cNvPr id="10" name="Picture 9" descr="2008TopITO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250" y="2362200"/>
            <a:ext cx="1123950" cy="1123950"/>
          </a:xfrm>
          <a:prstGeom prst="rect">
            <a:avLst/>
          </a:prstGeom>
        </p:spPr>
      </p:pic>
      <p:pic>
        <p:nvPicPr>
          <p:cNvPr id="11" name="Picture 10" descr="Microsoft Award 200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133600"/>
            <a:ext cx="914400" cy="17586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160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Locations</a:t>
            </a:r>
            <a:endParaRPr lang="en-US" dirty="0" smtClean="0"/>
          </a:p>
        </p:txBody>
      </p:sp>
      <p:pic>
        <p:nvPicPr>
          <p:cNvPr id="1026" name="Picture 2" descr="D:\_SS Documents\Logos\Map-v2-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44700"/>
            <a:ext cx="8496300" cy="43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4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Service Offerings</a:t>
            </a:r>
            <a:endParaRPr lang="en-US" dirty="0"/>
          </a:p>
        </p:txBody>
      </p:sp>
      <p:pic>
        <p:nvPicPr>
          <p:cNvPr id="12" name="Picture 11" descr="GettyImages_9546933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6848"/>
            <a:ext cx="2036064" cy="15971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28600"/>
            <a:ext cx="152400" cy="63246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152400"/>
            <a:ext cx="533400" cy="6553200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381500" y="-876301"/>
            <a:ext cx="380999" cy="9144000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SaaS/Cloud Services</a:t>
            </a: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778972"/>
            <a:ext cx="2895600" cy="381327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/>
              <a:t>CloudExplorer</a:t>
            </a:r>
            <a:r>
              <a:rPr lang="en-US" sz="2800" b="1" dirty="0" smtClean="0"/>
              <a:t>…</a:t>
            </a:r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strategic, exploratory service assists businesses with creating a SaaS/Cloud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 and roadmap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702772"/>
            <a:ext cx="3048000" cy="3912751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CloudEnhancer</a:t>
            </a:r>
            <a:r>
              <a:rPr lang="en-US" sz="2800" b="1" dirty="0" smtClean="0"/>
              <a:t>…</a:t>
            </a:r>
            <a:r>
              <a:rPr lang="en-US" sz="2800" dirty="0" smtClean="0"/>
              <a:t> 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service provides businesses with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assessments and recommendations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existing SaaS/Cloud applications that require technology enhancements and optimization.</a:t>
            </a:r>
          </a:p>
          <a:p>
            <a:r>
              <a:rPr lang="en-US" sz="200" b="1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702772"/>
            <a:ext cx="2971800" cy="387959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CloudEnabler</a:t>
            </a:r>
            <a:r>
              <a:rPr lang="en-US" sz="2800" b="1" dirty="0" smtClean="0"/>
              <a:t>…</a:t>
            </a:r>
            <a:endParaRPr lang="en-US" sz="2800" dirty="0" smtClean="0"/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enabling service assists businesses with the SaaS/Cloud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development,</a:t>
            </a:r>
          </a:p>
          <a:p>
            <a:pPr lvl="0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eployment, maintenance and support.</a:t>
            </a:r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eye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19560">
            <a:off x="1231379" y="5845062"/>
            <a:ext cx="1012647" cy="762861"/>
          </a:xfrm>
          <a:prstGeom prst="rect">
            <a:avLst/>
          </a:prstGeom>
        </p:spPr>
      </p:pic>
      <p:pic>
        <p:nvPicPr>
          <p:cNvPr id="8" name="Picture 7" descr="cloud lightbulb shutterstock50151064.jpg"/>
          <p:cNvPicPr>
            <a:picLocks noChangeAspect="1"/>
          </p:cNvPicPr>
          <p:nvPr/>
        </p:nvPicPr>
        <p:blipFill>
          <a:blip r:embed="rId4" cstate="print"/>
          <a:srcRect b="16468"/>
          <a:stretch>
            <a:fillRect/>
          </a:stretch>
        </p:blipFill>
        <p:spPr>
          <a:xfrm rot="20391598">
            <a:off x="3853074" y="5805150"/>
            <a:ext cx="1177123" cy="865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6172200"/>
            <a:ext cx="274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cloud shutterstock55225033.jpg"/>
          <p:cNvPicPr>
            <a:picLocks noChangeAspect="1"/>
          </p:cNvPicPr>
          <p:nvPr/>
        </p:nvPicPr>
        <p:blipFill>
          <a:blip r:embed="rId5" cstate="print"/>
          <a:srcRect b="19267"/>
          <a:stretch>
            <a:fillRect/>
          </a:stretch>
        </p:blipFill>
        <p:spPr>
          <a:xfrm>
            <a:off x="7010400" y="5715000"/>
            <a:ext cx="1295400" cy="92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93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Mobility Services</a:t>
            </a: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550372"/>
            <a:ext cx="2895600" cy="289440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/>
              <a:t>MobileVIEW</a:t>
            </a:r>
            <a:endParaRPr lang="en-US" sz="2800" b="1" dirty="0" smtClean="0"/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strategic service assists businesses with creating a mobility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 and roadmap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en-US" sz="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876800"/>
            <a:ext cx="1905000" cy="136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GettyImages_89025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6700" y="5391839"/>
            <a:ext cx="1295400" cy="86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apto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5562600"/>
            <a:ext cx="914400" cy="689957"/>
          </a:xfrm>
          <a:prstGeom prst="rect">
            <a:avLst/>
          </a:prstGeom>
        </p:spPr>
      </p:pic>
      <p:pic>
        <p:nvPicPr>
          <p:cNvPr id="12" name="Picture 11" descr="ipad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3400" y="5562600"/>
            <a:ext cx="700346" cy="629909"/>
          </a:xfrm>
          <a:prstGeom prst="rect">
            <a:avLst/>
          </a:prstGeom>
        </p:spPr>
      </p:pic>
      <p:pic>
        <p:nvPicPr>
          <p:cNvPr id="13" name="Picture 12" descr="compu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562600"/>
            <a:ext cx="911225" cy="6447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1524000"/>
            <a:ext cx="3048000" cy="357985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MobileMAP</a:t>
            </a:r>
            <a:r>
              <a:rPr lang="en-US" sz="2800" b="1" dirty="0" smtClean="0"/>
              <a:t> </a:t>
            </a:r>
            <a:endParaRPr lang="en-US" sz="2800" dirty="0" smtClean="0"/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service reviews current business processes to map out the best processes suited for a mobile strategy and provides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benefits and risks.</a:t>
            </a:r>
            <a:endParaRPr lang="en-US" sz="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1524000"/>
            <a:ext cx="2971800" cy="387959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MobileMOVE</a:t>
            </a:r>
            <a:r>
              <a:rPr lang="en-US" sz="2800" b="1" dirty="0" smtClean="0"/>
              <a:t> </a:t>
            </a:r>
            <a:endParaRPr lang="en-US" sz="2800" dirty="0" smtClean="0"/>
          </a:p>
          <a:p>
            <a:pPr lvl="0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enabling service assists businesses in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and deployment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applications from desktops and laptops to mobile technology, platforms and devices.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Services</a:t>
            </a:r>
            <a:endParaRPr lang="uk-UA" dirty="0" smtClean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334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00" b="1" dirty="0" smtClean="0">
              <a:solidFill>
                <a:schemeClr val="tx2"/>
              </a:solidFill>
            </a:endParaRPr>
          </a:p>
          <a:p>
            <a:pPr marL="0" lvl="0" indent="0" fontAlgn="base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SoftServe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created a SDLC’s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playbook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for clients to establish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necessary processes and address any organizational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gaps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to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provide best practices and deliver state-of-the-art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software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development to their customers. </a:t>
            </a:r>
          </a:p>
          <a:p>
            <a:pPr marL="0" lvl="0" indent="0" fontAlgn="base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lvl="0" indent="0" fontAlgn="base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The services we provide include: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/>
          </a:p>
          <a:p>
            <a:pPr>
              <a:lnSpc>
                <a:spcPct val="114000"/>
              </a:lnSpc>
              <a:buNone/>
            </a:pPr>
            <a:endParaRPr lang="en-US" sz="200" dirty="0" smtClean="0"/>
          </a:p>
          <a:p>
            <a:pPr lvl="1">
              <a:lnSpc>
                <a:spcPct val="114000"/>
              </a:lnSpc>
              <a:buFont typeface="Arial" pitchFamily="34" charset="0"/>
              <a:buChar char="-"/>
            </a:pPr>
            <a:endParaRPr lang="en-US" sz="200" dirty="0" smtClean="0"/>
          </a:p>
          <a:p>
            <a:pPr lvl="1">
              <a:lnSpc>
                <a:spcPct val="114000"/>
              </a:lnSpc>
              <a:buFont typeface="Arial" pitchFamily="34" charset="0"/>
              <a:buChar char="-"/>
            </a:pPr>
            <a:endParaRPr lang="en-US" sz="200" dirty="0" smtClean="0"/>
          </a:p>
          <a:p>
            <a:pPr lvl="1">
              <a:lnSpc>
                <a:spcPct val="114000"/>
              </a:lnSpc>
              <a:buFont typeface="Arial" pitchFamily="34" charset="0"/>
              <a:buChar char="-"/>
            </a:pPr>
            <a:endParaRPr lang="en-US" sz="200" dirty="0" smtClean="0"/>
          </a:p>
          <a:p>
            <a:pPr lvl="1">
              <a:lnSpc>
                <a:spcPct val="114000"/>
              </a:lnSpc>
              <a:buFont typeface="Arial" pitchFamily="34" charset="0"/>
              <a:buChar char="-"/>
            </a:pPr>
            <a:endParaRPr lang="en-US" sz="200" dirty="0" smtClean="0"/>
          </a:p>
          <a:p>
            <a:pPr>
              <a:lnSpc>
                <a:spcPct val="114000"/>
              </a:lnSpc>
            </a:pPr>
            <a:endParaRPr lang="en-US" sz="800" dirty="0" smtClean="0"/>
          </a:p>
          <a:p>
            <a:pPr>
              <a:lnSpc>
                <a:spcPct val="114000"/>
              </a:lnSpc>
            </a:pPr>
            <a:endParaRPr lang="en-US" sz="800" dirty="0" smtClean="0"/>
          </a:p>
          <a:p>
            <a:pPr>
              <a:lnSpc>
                <a:spcPct val="114000"/>
              </a:lnSpc>
              <a:buNone/>
            </a:pPr>
            <a:endParaRPr lang="en-US" sz="2000" dirty="0" smtClean="0"/>
          </a:p>
          <a:p>
            <a:pPr>
              <a:lnSpc>
                <a:spcPct val="114000"/>
              </a:lnSpc>
              <a:buNone/>
            </a:pPr>
            <a:endParaRPr lang="en-US" sz="2000" dirty="0" smtClean="0"/>
          </a:p>
          <a:p>
            <a:pPr>
              <a:lnSpc>
                <a:spcPct val="114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14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14000"/>
              </a:lnSpc>
              <a:buNone/>
            </a:pPr>
            <a:endParaRPr lang="en-US" sz="200" dirty="0" smtClean="0"/>
          </a:p>
          <a:p>
            <a:pPr marL="0" indent="0">
              <a:lnSpc>
                <a:spcPct val="114000"/>
              </a:lnSpc>
              <a:buNone/>
            </a:pPr>
            <a:endParaRPr lang="en-US" sz="200" dirty="0"/>
          </a:p>
          <a:p>
            <a:pPr lvl="1"/>
            <a:endParaRPr lang="en-US" sz="200" dirty="0" smtClean="0"/>
          </a:p>
          <a:p>
            <a:pPr lvl="1"/>
            <a:endParaRPr lang="en-US" sz="200" dirty="0" smtClean="0"/>
          </a:p>
          <a:p>
            <a:pPr lvl="1"/>
            <a:endParaRPr lang="en-US" sz="200" dirty="0" smtClean="0"/>
          </a:p>
          <a:p>
            <a:pPr lvl="1"/>
            <a:endParaRPr lang="en-US" sz="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7172"/>
              </p:ext>
            </p:extLst>
          </p:nvPr>
        </p:nvGraphicFramePr>
        <p:xfrm>
          <a:off x="990600" y="3810000"/>
          <a:ext cx="7391400" cy="228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5700"/>
                <a:gridCol w="3695700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Project Planning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Integration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Requirements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Definition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Implementation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Design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Quality Control/Testing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Development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Maintenance/Support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Design Architecture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Value-add Consulting Services</a:t>
            </a:r>
            <a:endParaRPr lang="uk-UA" dirty="0" smtClean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13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value add consulting services are designed to establish a strategic outsourcing partnership with our clients. </a:t>
            </a:r>
          </a:p>
          <a:p>
            <a:pPr marL="0" indent="0" fontAlgn="t">
              <a:lnSpc>
                <a:spcPct val="113000"/>
              </a:lnSpc>
              <a:buNone/>
            </a:pPr>
            <a:endParaRPr lang="en-US" sz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t">
              <a:lnSpc>
                <a:spcPct val="113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initial services focus around the business goals of the client, followed by solution definition sessions that lead to effective SDLC implementations. These include:</a:t>
            </a:r>
          </a:p>
          <a:p>
            <a:pPr marL="0" indent="0" fontAlgn="t">
              <a:lnSpc>
                <a:spcPct val="113000"/>
              </a:lnSpc>
              <a:buNone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fontAlgn="t">
              <a:lnSpc>
                <a:spcPct val="113000"/>
              </a:lnSpc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SmartStart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Suite</a:t>
            </a:r>
          </a:p>
          <a:p>
            <a:pPr lvl="1" fontAlgn="t">
              <a:lnSpc>
                <a:spcPct val="113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SaaS and Mobility strategy and roadmap services</a:t>
            </a:r>
          </a:p>
          <a:p>
            <a:pPr lvl="1" fontAlgn="t">
              <a:lnSpc>
                <a:spcPct val="113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Feasibility Studies</a:t>
            </a:r>
          </a:p>
          <a:p>
            <a:pPr lvl="1" fontAlgn="t">
              <a:lnSpc>
                <a:spcPct val="113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Experience Design</a:t>
            </a:r>
          </a:p>
          <a:p>
            <a:pPr lvl="1" fontAlgn="t">
              <a:lnSpc>
                <a:spcPct val="113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Assessment and Optimization</a:t>
            </a:r>
          </a:p>
          <a:p>
            <a:pPr lvl="1" fontAlgn="t">
              <a:lnSpc>
                <a:spcPct val="113000"/>
              </a:lnSpc>
            </a:pPr>
            <a:endParaRPr lang="en-US" dirty="0" smtClean="0"/>
          </a:p>
          <a:p>
            <a:pPr fontAlgn="t"/>
            <a:endParaRPr lang="en-US" sz="2000" dirty="0"/>
          </a:p>
          <a:p>
            <a:pPr fontAlgn="t"/>
            <a:endParaRPr lang="en-US" sz="2000" dirty="0" smtClean="0"/>
          </a:p>
          <a:p>
            <a:pPr fontAlgn="t"/>
            <a:endParaRPr lang="en-US" sz="2000" dirty="0"/>
          </a:p>
          <a:p>
            <a:pPr fontAlgn="t"/>
            <a:endParaRPr lang="en-US" sz="2000" dirty="0" smtClean="0"/>
          </a:p>
          <a:p>
            <a:pPr fontAlgn="t"/>
            <a:endParaRPr lang="en-US" sz="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All About Our Clients and Their Success…</a:t>
            </a:r>
            <a:endParaRPr lang="uk-U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640443"/>
            <a:ext cx="3429000" cy="1940957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Staffing Flexibility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Clients choose when and how to increase their staff as their business needs grow by letting us provide what they need, when they need it.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716643"/>
            <a:ext cx="3886200" cy="1940957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Agile Development 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Clients get their products to market faster and reduce costs when we introduce flexibility, adaptability and productivity into their software development process.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343400"/>
            <a:ext cx="3352800" cy="2247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Quality Management </a:t>
            </a:r>
          </a:p>
          <a:p>
            <a:pPr lvl="0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Clients receive the highest quality products that are more competitive in the marketplace as a result of our best practices in rigorous testing and quality control.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495800"/>
            <a:ext cx="3200400" cy="194095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Exemplary Customer Service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Client always comes first. Our on-shore/off-shore approach allows us to better consider their time and service needs.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2400" y="5334000"/>
            <a:ext cx="16002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277100" y="4076700"/>
            <a:ext cx="8382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057400" y="3962400"/>
            <a:ext cx="762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91000" y="2286000"/>
            <a:ext cx="8382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81400" y="35052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SoftServe Key Benefits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research included verbal </a:t>
            </a:r>
            <a:r>
              <a:rPr lang="en-US" dirty="0"/>
              <a:t>interviews with representatives from 32 companies and 25 representatives of associations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Answers on </a:t>
            </a:r>
            <a:r>
              <a:rPr lang="en-US" dirty="0"/>
              <a:t>the market volume assessment and the main development trends in the IT outsourcing industry in the region were </a:t>
            </a:r>
            <a:r>
              <a:rPr lang="en-US" dirty="0" smtClean="0"/>
              <a:t>provided </a:t>
            </a:r>
            <a:r>
              <a:rPr lang="en-US" dirty="0"/>
              <a:t>by market </a:t>
            </a:r>
            <a:r>
              <a:rPr lang="en-US" dirty="0" smtClean="0"/>
              <a:t>experts. Experts biographies are detailed within the report.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uk-UA" dirty="0" smtClean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13000"/>
              </a:lnSpc>
              <a:buNone/>
            </a:pPr>
            <a:r>
              <a:rPr lang="en-US" sz="2000" dirty="0" smtClean="0"/>
              <a:t>SoftServe was pleased to sponsor the Central </a:t>
            </a:r>
            <a:r>
              <a:rPr lang="en-US" sz="2000" dirty="0"/>
              <a:t>and Eastern Europe IT Outsourcing Review </a:t>
            </a:r>
            <a:r>
              <a:rPr lang="en-US" sz="2000" dirty="0" smtClean="0"/>
              <a:t>2010. The research has impacted our strategic focus and roadmap for 2011. </a:t>
            </a:r>
          </a:p>
          <a:p>
            <a:pPr marL="0" indent="0" fontAlgn="t">
              <a:lnSpc>
                <a:spcPct val="113000"/>
              </a:lnSpc>
              <a:buNone/>
            </a:pPr>
            <a:endParaRPr lang="en-US" sz="200" dirty="0" smtClean="0"/>
          </a:p>
          <a:p>
            <a:pPr marL="0" indent="0" fontAlgn="t">
              <a:lnSpc>
                <a:spcPct val="113000"/>
              </a:lnSpc>
              <a:buNone/>
            </a:pPr>
            <a:endParaRPr lang="en-US" sz="200" dirty="0"/>
          </a:p>
          <a:p>
            <a:pPr marL="0" indent="0" fontAlgn="t">
              <a:lnSpc>
                <a:spcPct val="113000"/>
              </a:lnSpc>
              <a:buNone/>
            </a:pPr>
            <a:endParaRPr lang="en-US" sz="200" dirty="0" smtClean="0"/>
          </a:p>
          <a:p>
            <a:pPr marL="0" indent="0" fontAlgn="t">
              <a:lnSpc>
                <a:spcPct val="113000"/>
              </a:lnSpc>
              <a:buNone/>
            </a:pPr>
            <a:endParaRPr lang="en-US" sz="200" dirty="0"/>
          </a:p>
          <a:p>
            <a:pPr marL="0" indent="0" fontAlgn="t">
              <a:lnSpc>
                <a:spcPct val="113000"/>
              </a:lnSpc>
              <a:buNone/>
            </a:pPr>
            <a:r>
              <a:rPr lang="en-US" sz="2000" dirty="0" smtClean="0"/>
              <a:t>Our vision:</a:t>
            </a:r>
          </a:p>
          <a:p>
            <a:pPr lvl="1" fontAlgn="t">
              <a:lnSpc>
                <a:spcPct val="113000"/>
              </a:lnSpc>
            </a:pPr>
            <a:r>
              <a:rPr lang="en-US" sz="1800" dirty="0" smtClean="0"/>
              <a:t>Continue to develop the highest quality software development resources</a:t>
            </a:r>
          </a:p>
          <a:p>
            <a:pPr lvl="1" fontAlgn="t">
              <a:lnSpc>
                <a:spcPct val="113000"/>
              </a:lnSpc>
            </a:pPr>
            <a:r>
              <a:rPr lang="en-US" sz="1800" dirty="0" smtClean="0"/>
              <a:t>Reinforce our investments into SaaS/Cloud, Mobility and SDLC solutions. </a:t>
            </a:r>
          </a:p>
          <a:p>
            <a:pPr lvl="1" fontAlgn="t">
              <a:lnSpc>
                <a:spcPct val="113000"/>
              </a:lnSpc>
            </a:pPr>
            <a:r>
              <a:rPr lang="en-US" sz="1800" dirty="0" smtClean="0"/>
              <a:t>Expand the development of innovative value-add consulting services.</a:t>
            </a:r>
          </a:p>
          <a:p>
            <a:pPr marL="0" indent="0" fontAlgn="t">
              <a:lnSpc>
                <a:spcPct val="113000"/>
              </a:lnSpc>
              <a:buNone/>
            </a:pPr>
            <a:endParaRPr lang="en-US" sz="200" dirty="0" smtClean="0"/>
          </a:p>
          <a:p>
            <a:pPr marL="0" indent="0" fontAlgn="t">
              <a:lnSpc>
                <a:spcPct val="113000"/>
              </a:lnSpc>
              <a:buNone/>
            </a:pPr>
            <a:endParaRPr lang="en-US" sz="200" dirty="0"/>
          </a:p>
          <a:p>
            <a:pPr marL="0" indent="0" fontAlgn="t">
              <a:lnSpc>
                <a:spcPct val="113000"/>
              </a:lnSpc>
              <a:buNone/>
            </a:pPr>
            <a:endParaRPr lang="en-US" sz="200" dirty="0" smtClean="0"/>
          </a:p>
          <a:p>
            <a:pPr marL="0" indent="0" fontAlgn="t">
              <a:lnSpc>
                <a:spcPct val="113000"/>
              </a:lnSpc>
              <a:buNone/>
            </a:pPr>
            <a:r>
              <a:rPr lang="en-US" sz="2000" dirty="0" smtClean="0"/>
              <a:t>The research supports the market need in this direction and SoftServe is committed to advancing its leadership in these domains.</a:t>
            </a:r>
            <a:endParaRPr lang="en-US" sz="2000" dirty="0"/>
          </a:p>
          <a:p>
            <a:pPr fontAlgn="t"/>
            <a:endParaRPr lang="en-US" sz="2000" dirty="0" smtClean="0"/>
          </a:p>
          <a:p>
            <a:pPr fontAlgn="t"/>
            <a:endParaRPr lang="en-US" sz="200" dirty="0" smtClean="0"/>
          </a:p>
        </p:txBody>
      </p:sp>
    </p:spTree>
    <p:extLst>
      <p:ext uri="{BB962C8B-B14F-4D97-AF65-F5344CB8AC3E}">
        <p14:creationId xmlns:p14="http://schemas.microsoft.com/office/powerpoint/2010/main" val="22571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Great Team to Work with…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382000" cy="306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57400" y="1406604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SoftServe, Inc.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584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895600" y="1349375"/>
            <a:ext cx="3063875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solidFill>
                  <a:srgbClr val="FF6600"/>
                </a:solidFill>
                <a:latin typeface="Verdana" pitchFamily="34" charset="0"/>
              </a:rPr>
              <a:t>Thank You!</a:t>
            </a: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333375" y="957263"/>
            <a:ext cx="655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en-GB" sz="26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317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259937" y="2373731"/>
            <a:ext cx="3125407" cy="22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accent6"/>
                </a:solidFill>
                <a:latin typeface="+mj-lt"/>
              </a:rPr>
              <a:t>Europe Headquarters</a:t>
            </a:r>
            <a:r>
              <a:rPr lang="en-GB" b="1" dirty="0">
                <a:solidFill>
                  <a:schemeClr val="accent6"/>
                </a:solidFill>
                <a:latin typeface="+mj-lt"/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52 V. Velykoho Str.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Lviv 79053, Ukraine</a:t>
            </a:r>
          </a:p>
          <a:p>
            <a:pPr>
              <a:lnSpc>
                <a:spcPct val="110000"/>
              </a:lnSpc>
              <a:defRPr/>
            </a:pPr>
            <a:endParaRPr lang="en-GB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Tel:   +380-32-2</a:t>
            </a: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40-9090</a:t>
            </a: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/>
            </a:r>
            <a:br>
              <a:rPr lang="en-GB" dirty="0">
                <a:solidFill>
                  <a:srgbClr val="333333"/>
                </a:solidFill>
                <a:latin typeface="Verdana" pitchFamily="34" charset="0"/>
              </a:rPr>
            </a:b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Fax:  +380-32-2</a:t>
            </a: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40-9080</a:t>
            </a:r>
          </a:p>
          <a:p>
            <a:pPr>
              <a:lnSpc>
                <a:spcPct val="110000"/>
              </a:lnSpc>
              <a:defRPr/>
            </a:pPr>
            <a:endParaRPr lang="en-GB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2373731"/>
            <a:ext cx="4572000" cy="22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chemeClr val="accent6"/>
                </a:solidFill>
                <a:latin typeface="+mj-lt"/>
              </a:rPr>
              <a:t>US Headquarters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solidFill>
                  <a:srgbClr val="333333"/>
                </a:solidFill>
                <a:latin typeface="Verdana" pitchFamily="34" charset="0"/>
              </a:rPr>
              <a:t>12800 University Drive, Suite 250</a:t>
            </a: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/>
            </a:r>
            <a:br>
              <a:rPr lang="en-US" dirty="0">
                <a:solidFill>
                  <a:srgbClr val="333333"/>
                </a:solidFill>
                <a:latin typeface="Verdana" pitchFamily="34" charset="0"/>
              </a:rPr>
            </a:b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Fort Myers, FL </a:t>
            </a:r>
            <a:r>
              <a:rPr lang="en-US" dirty="0" smtClean="0">
                <a:solidFill>
                  <a:srgbClr val="333333"/>
                </a:solidFill>
                <a:latin typeface="Verdana" pitchFamily="34" charset="0"/>
              </a:rPr>
              <a:t>33907, </a:t>
            </a: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USA</a:t>
            </a:r>
          </a:p>
          <a:p>
            <a:pPr>
              <a:lnSpc>
                <a:spcPct val="110000"/>
              </a:lnSpc>
              <a:defRPr/>
            </a:pPr>
            <a:endParaRPr lang="en-GB" dirty="0">
              <a:solidFill>
                <a:srgbClr val="333333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 smtClean="0">
                <a:solidFill>
                  <a:srgbClr val="333333"/>
                </a:solidFill>
                <a:latin typeface="Verdana" pitchFamily="34" charset="0"/>
              </a:rPr>
              <a:t>Main Tel</a:t>
            </a: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:   </a:t>
            </a: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239-690-3111 </a:t>
            </a: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/>
            </a:r>
            <a:br>
              <a:rPr lang="en-GB" dirty="0">
                <a:solidFill>
                  <a:srgbClr val="333333"/>
                </a:solidFill>
                <a:latin typeface="Verdana" pitchFamily="34" charset="0"/>
              </a:rPr>
            </a:br>
            <a:r>
              <a:rPr lang="en-GB" dirty="0" smtClean="0">
                <a:solidFill>
                  <a:srgbClr val="333333"/>
                </a:solidFill>
                <a:latin typeface="Verdana" pitchFamily="34" charset="0"/>
              </a:rPr>
              <a:t>Main Fax</a:t>
            </a:r>
            <a:r>
              <a:rPr lang="en-GB" dirty="0">
                <a:solidFill>
                  <a:srgbClr val="333333"/>
                </a:solidFill>
                <a:latin typeface="Verdana" pitchFamily="34" charset="0"/>
              </a:rPr>
              <a:t>:  </a:t>
            </a: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239-690-3116</a:t>
            </a:r>
          </a:p>
          <a:p>
            <a:pPr>
              <a:lnSpc>
                <a:spcPct val="110000"/>
              </a:lnSpc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648200"/>
            <a:ext cx="5334000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VP Marketing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: Mary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Brandon</a:t>
            </a:r>
          </a:p>
          <a:p>
            <a:pPr>
              <a:lnSpc>
                <a:spcPct val="110000"/>
              </a:lnSpc>
              <a:defRPr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Telephone: 239-322-1243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E-mail: mbrandon@softserveinc.com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www.softserveinc.com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Respondents by Country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383358" cy="523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2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Number of IT Outsourcing Companies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562600" cy="32004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results of the survey </a:t>
            </a:r>
            <a:r>
              <a:rPr lang="en-US" dirty="0" smtClean="0"/>
              <a:t>revealed </a:t>
            </a:r>
            <a:r>
              <a:rPr lang="en-US" dirty="0"/>
              <a:t>that nearly </a:t>
            </a:r>
            <a:r>
              <a:rPr lang="en-US" b="1" dirty="0"/>
              <a:t>4,500 companies</a:t>
            </a:r>
            <a:r>
              <a:rPr lang="en-US" dirty="0"/>
              <a:t> operate in the industry of IT outsourcing and software development services in the 16 countries of the CEE region.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586" y="2438400"/>
            <a:ext cx="272761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Growth in Number of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8287"/>
            <a:ext cx="3048000" cy="409958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Among the leading countries, </a:t>
            </a:r>
            <a:r>
              <a:rPr lang="en-US" sz="2000" dirty="0" smtClean="0"/>
              <a:t>Slovenia and Bulgaria achieved the highest growth with 17% for the number </a:t>
            </a:r>
            <a:r>
              <a:rPr lang="en-US" sz="2000" dirty="0"/>
              <a:t>of </a:t>
            </a:r>
            <a:r>
              <a:rPr lang="en-US" sz="2000" dirty="0" smtClean="0"/>
              <a:t>new companies formed.</a:t>
            </a:r>
          </a:p>
          <a:p>
            <a:endParaRPr lang="en-US" sz="2000" dirty="0" smtClean="0"/>
          </a:p>
          <a:p>
            <a:r>
              <a:rPr lang="en-US" sz="2000" dirty="0" smtClean="0"/>
              <a:t>Overall there was an average of 10% </a:t>
            </a:r>
            <a:r>
              <a:rPr lang="en-US" sz="2000" dirty="0"/>
              <a:t>growth in </a:t>
            </a:r>
            <a:r>
              <a:rPr lang="en-US" sz="2000" dirty="0" smtClean="0"/>
              <a:t>the region.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758287"/>
            <a:ext cx="52673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2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Employed IT Specialists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2"/>
          <a:stretch/>
        </p:blipFill>
        <p:spPr bwMode="auto">
          <a:xfrm>
            <a:off x="4191000" y="1752600"/>
            <a:ext cx="4872582" cy="430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791298"/>
            <a:ext cx="3357486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1900" dirty="0"/>
              <a:t>85% of IT specialists in the CEE region work in companies with more than 100 </a:t>
            </a:r>
            <a:r>
              <a:rPr lang="en-US" sz="1900" dirty="0" smtClean="0"/>
              <a:t>employees.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1900" dirty="0"/>
              <a:t>44% of IT specialists in the CEE region work in companies with more than 1,000 </a:t>
            </a:r>
            <a:r>
              <a:rPr lang="en-US" sz="1900" dirty="0" smtClean="0"/>
              <a:t>employees.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134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Outsourcing Service Export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46237"/>
            <a:ext cx="3357486" cy="4906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dirty="0"/>
              <a:t>81% of IT outsourcing and custom software development services are produced by companies with more than 200 </a:t>
            </a:r>
            <a:r>
              <a:rPr lang="en-US" dirty="0" smtClean="0"/>
              <a:t>employees.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US" dirty="0"/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dirty="0"/>
              <a:t>55% of IT outsourcing and custom software development services are produced by companies with more than 1,000 </a:t>
            </a:r>
            <a:r>
              <a:rPr lang="en-US" dirty="0" smtClean="0"/>
              <a:t>employees.</a:t>
            </a:r>
            <a:endParaRPr lang="en-US" dirty="0"/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7762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11883</TotalTime>
  <Words>1845</Words>
  <Application>Microsoft Office PowerPoint</Application>
  <PresentationFormat>On-screen Show (4:3)</PresentationFormat>
  <Paragraphs>299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1_Office Theme</vt:lpstr>
      <vt:lpstr>PowerPoint Presentation</vt:lpstr>
      <vt:lpstr>Goal</vt:lpstr>
      <vt:lpstr>Methodology</vt:lpstr>
      <vt:lpstr>Methodology</vt:lpstr>
      <vt:lpstr>Number of Respondents by Country</vt:lpstr>
      <vt:lpstr>Number of IT Outsourcing Companies</vt:lpstr>
      <vt:lpstr>Growth in Number of Companies</vt:lpstr>
      <vt:lpstr>Employed IT Specialists</vt:lpstr>
      <vt:lpstr>IT Outsourcing Service Export Volume</vt:lpstr>
      <vt:lpstr>Number of IT Specialists</vt:lpstr>
      <vt:lpstr>Modern Trends in Outsourcing</vt:lpstr>
      <vt:lpstr>Market Volume 2009</vt:lpstr>
      <vt:lpstr>Market Volume 2010 (forecast)</vt:lpstr>
      <vt:lpstr>IT Outsourcing Services Export Market Growth 2009</vt:lpstr>
      <vt:lpstr>IT Outsourcing Services Export Market Growth 2010 (forecast)</vt:lpstr>
      <vt:lpstr>Number of Specialists 2009</vt:lpstr>
      <vt:lpstr>Number of Specialists 2010 (forecast)</vt:lpstr>
      <vt:lpstr>Service Rates</vt:lpstr>
      <vt:lpstr>International Standards Certification</vt:lpstr>
      <vt:lpstr>PowerPoint Presentation</vt:lpstr>
      <vt:lpstr>IT Outsourcing Trends</vt:lpstr>
      <vt:lpstr>IT Outsourcing Trends for Vendors</vt:lpstr>
      <vt:lpstr>IT Outsourcing Trends for Customers</vt:lpstr>
      <vt:lpstr>The main development trends on IT outsourcing services market </vt:lpstr>
      <vt:lpstr>Attitude towards Outsourcing</vt:lpstr>
      <vt:lpstr>CEE region as a cluster of IT outsourcing services providers</vt:lpstr>
      <vt:lpstr>CEE region as a cluster of IT outsourcing services providers</vt:lpstr>
      <vt:lpstr>Research Conclusions</vt:lpstr>
      <vt:lpstr>Research Conclusions</vt:lpstr>
      <vt:lpstr>PowerPoint Presentation</vt:lpstr>
      <vt:lpstr>SoftServe</vt:lpstr>
      <vt:lpstr>Background</vt:lpstr>
      <vt:lpstr>Locations</vt:lpstr>
      <vt:lpstr>PowerPoint Presentation</vt:lpstr>
      <vt:lpstr>SaaS/Cloud Services</vt:lpstr>
      <vt:lpstr>Mobility Services</vt:lpstr>
      <vt:lpstr>Software Development Services</vt:lpstr>
      <vt:lpstr>Value-add Consulting Services</vt:lpstr>
      <vt:lpstr>It’s All About Our Clients and Their Success…</vt:lpstr>
      <vt:lpstr>Conclusion</vt:lpstr>
      <vt:lpstr>A Great Team to Work with…</vt:lpstr>
      <vt:lpstr>Contacts</vt:lpstr>
    </vt:vector>
  </TitlesOfParts>
  <Company>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mbrandon</dc:creator>
  <cp:lastModifiedBy>Mary D. Brandon</cp:lastModifiedBy>
  <cp:revision>100</cp:revision>
  <dcterms:created xsi:type="dcterms:W3CDTF">2010-08-18T17:56:28Z</dcterms:created>
  <dcterms:modified xsi:type="dcterms:W3CDTF">2010-12-14T14:10:13Z</dcterms:modified>
</cp:coreProperties>
</file>